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4" r:id="rId12"/>
    <p:sldId id="269" r:id="rId13"/>
    <p:sldId id="265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15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07ABF-5118-C442-8647-E5A8B7544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799BBD-7D40-3848-BDF1-B90309199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328FA-3CC6-5045-98EA-3B5D93B0C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FBF4E-E899-3748-90BF-280534E9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AB79C-2C4B-EF4B-9854-401376ED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88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88B10-B21D-E14C-AAE0-502C85845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C823E-08F9-EB40-8746-FF3FBCCBB2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A0368-18EA-D64B-9DC7-38E549D0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1E09A-5754-4148-B2B7-1E224483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7D365-F190-004E-B08F-BA06F70E4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188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245AF2-2C6E-204D-982C-0594028733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89110-EB08-C549-A966-94B7D02BA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AB07D-01F0-2A4D-836E-8E22365F5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880A4-7C77-0147-B01B-4139A24ED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FF603-47B1-034C-81FC-B533FFBEF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70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ED4D-B071-8C4F-9EB4-4DD22B679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43827-A3E1-1E47-9ED9-2014E04FD6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B10AE-8613-5448-823D-B6E2D453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927B9-BD4C-AB4A-8CFB-FCC51D76D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E6773F-785C-9843-834E-3CE1C918F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655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C99D-A3FB-FF46-A199-75EB26677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8584F7-1759-B94C-8889-317060B6F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A7EF2-C945-ED4F-8596-E5151D011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50EF5-19CA-BE4C-BC9A-F403ADF5A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89910-B265-4544-8E51-AE07EE985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53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27C0E-205B-5B43-B8A9-A8E9B0D88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0BD4D-14CA-EB43-8659-E7388FA79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E1D4A-B452-5745-9540-49337DC88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48DFEB-279F-2940-B3E3-AFD59507B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A97A3-8F03-2A4C-86E1-5CA7028DC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6DE372-0C98-964C-9B00-774FFAE8D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99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FAF72-BFF7-0A49-9025-600A9685E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915DE-458C-2A48-8E99-1C1B1EC3B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F99FD-E698-644E-AD2B-7364C913D3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8D4F2E-19FE-0E4F-B404-DE3004AB73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74C6A9-9C6D-7B46-9D1E-0BE6367BA4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D65789-C777-7845-AF07-F00537D1C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614671-E701-4F4D-944A-D6A57FA14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BCF6D5-FB75-DA4D-8623-FE4C4B9FA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8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30434-2797-514F-B2D4-5FE2BE673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61E0EC-1B0E-2C46-AE25-EE1E246F3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955BDB-5EBE-4046-A61F-CA2F860C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814C71-4B9A-2F44-99CF-3DEE91D24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4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06C01-00D3-9040-A4FE-B8C8D305D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A75B97-D7DB-6B46-BC62-75CBEA58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D3BC66-104C-C64E-B380-2269026D2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74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8FE0B-F234-484C-B227-D4E451AB8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64E3D-4A65-5040-94ED-90630FFB0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278EAD-3E0F-1249-9825-566D776B7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83BA31-C1DA-9541-B26A-93BD58C64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95EAA-CABA-CC49-9B09-B06266B36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B3EEA-8D6B-9446-A9CE-E493FFCA1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743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A87AC-4103-474A-A217-09617F857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6E944C-2915-8F4F-A986-802E5C7C9B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DA7A0-E845-7146-9428-8B8688D050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4A1A7A-6888-824E-ACF0-7DA2C4FF3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09894-CC32-BB4D-9CF7-98C79C8A3D5A}" type="datetimeFigureOut">
              <a:rPr lang="en-US" smtClean="0"/>
              <a:t>8/9/18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89160-9C44-774B-A9B8-A362464AE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93739E-31B6-6D4F-A870-C097C7D6E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9A28D-6596-1245-9842-843A49FDC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334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B9CD5A2-354C-6E4F-A191-F3857E4AE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5625A8-733B-D542-B747-425F41DFD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A8EE6-447F-E944-B774-D7C2C47650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fld id="{E6209894-CC32-BB4D-9CF7-98C79C8A3D5A}" type="datetimeFigureOut">
              <a:rPr lang="en-US" smtClean="0"/>
              <a:pPr/>
              <a:t>8/9/18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BABBAF-A61A-E842-A40E-0F8D3FC35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01B64-3A30-7241-BC46-881B4AA56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Book Antiqua" panose="02040602050305030304" pitchFamily="18" charset="0"/>
              </a:defRPr>
            </a:lvl1pPr>
          </a:lstStyle>
          <a:p>
            <a:fld id="{DE79A28D-6596-1245-9842-843A49FDC2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96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ook Antiqua" panose="0204060205030503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ook Antiqua" panose="020406020503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7.png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7" Type="http://schemas.openxmlformats.org/officeDocument/2006/relationships/image" Target="../media/image6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7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541E-EE72-F340-AEE2-CAAD496ADC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SAT Participation Rates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906364-4997-F444-8C95-49769563B4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August 10, 2018</a:t>
            </a:r>
          </a:p>
        </p:txBody>
      </p:sp>
    </p:spTree>
    <p:extLst>
      <p:ext uri="{BB962C8B-B14F-4D97-AF65-F5344CB8AC3E}">
        <p14:creationId xmlns:p14="http://schemas.microsoft.com/office/powerpoint/2010/main" val="3937648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1A31C-199C-DA4A-8C5B-3EAD2FC75B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Make the SAT a requirement for graduation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DEAF5D-5776-724A-8F78-28BD04DEBD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34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6971D-C05A-1D43-BC6B-259828E49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Fewer than half of states in the U.S. have SAT participation rates over 50%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88AAB-AB0C-EA49-BEED-9EA40548E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C9A070-CE39-5543-99AD-A94856AD8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401094"/>
            <a:ext cx="6858000" cy="3200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A1F1F0B-48DC-AD47-9661-2092752835AB}"/>
              </a:ext>
            </a:extLst>
          </p:cNvPr>
          <p:cNvSpPr txBox="1"/>
          <p:nvPr/>
        </p:nvSpPr>
        <p:spPr>
          <a:xfrm>
            <a:off x="312821" y="6497053"/>
            <a:ext cx="59195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Book Antiqua" panose="02040602050305030304" pitchFamily="18" charset="0"/>
              </a:rPr>
              <a:t>Note: Florida, Georgia, Hawaii, and South Carolina are represented in both charts</a:t>
            </a:r>
          </a:p>
        </p:txBody>
      </p:sp>
    </p:spTree>
    <p:extLst>
      <p:ext uri="{BB962C8B-B14F-4D97-AF65-F5344CB8AC3E}">
        <p14:creationId xmlns:p14="http://schemas.microsoft.com/office/powerpoint/2010/main" val="36884556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6327E-7483-E440-A126-40D6BEA19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States Requiring ACT, SAT or Both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22D13-6A84-9A46-8174-F1B8AE55A6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48616-276E-7F4E-8702-B667051E25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637"/>
          <a:stretch/>
        </p:blipFill>
        <p:spPr>
          <a:xfrm>
            <a:off x="2286000" y="1825625"/>
            <a:ext cx="7620000" cy="461803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53FDE45-CE3E-514C-B674-2F2C3011FD42}"/>
              </a:ext>
            </a:extLst>
          </p:cNvPr>
          <p:cNvSpPr/>
          <p:nvPr/>
        </p:nvSpPr>
        <p:spPr>
          <a:xfrm>
            <a:off x="838200" y="1321356"/>
            <a:ext cx="109905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Book Antiqua" panose="02040602050305030304" pitchFamily="18" charset="0"/>
              </a:rPr>
              <a:t>Many states with large high school populations, such as CA, TX, NY, FL, and GA, don’t require either test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C29142-6014-1B4E-90B0-FD58CDB06D63}"/>
              </a:ext>
            </a:extLst>
          </p:cNvPr>
          <p:cNvCxnSpPr>
            <a:cxnSpLocks/>
          </p:cNvCxnSpPr>
          <p:nvPr/>
        </p:nvCxnSpPr>
        <p:spPr>
          <a:xfrm flipV="1">
            <a:off x="8662737" y="2398463"/>
            <a:ext cx="200526" cy="41692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970959-555F-8744-B4BD-B2B54590BE28}"/>
              </a:ext>
            </a:extLst>
          </p:cNvPr>
          <p:cNvCxnSpPr>
            <a:cxnSpLocks/>
          </p:cNvCxnSpPr>
          <p:nvPr/>
        </p:nvCxnSpPr>
        <p:spPr>
          <a:xfrm flipV="1">
            <a:off x="8815137" y="2550863"/>
            <a:ext cx="200526" cy="41692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DB93556-A671-4B41-AC60-84229E9E1FFA}"/>
              </a:ext>
            </a:extLst>
          </p:cNvPr>
          <p:cNvCxnSpPr>
            <a:cxnSpLocks/>
          </p:cNvCxnSpPr>
          <p:nvPr/>
        </p:nvCxnSpPr>
        <p:spPr>
          <a:xfrm flipV="1">
            <a:off x="8706852" y="2466642"/>
            <a:ext cx="200526" cy="41692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29B3CB-282B-E541-B2E2-7311C1448DBD}"/>
              </a:ext>
            </a:extLst>
          </p:cNvPr>
          <p:cNvCxnSpPr>
            <a:cxnSpLocks/>
          </p:cNvCxnSpPr>
          <p:nvPr/>
        </p:nvCxnSpPr>
        <p:spPr>
          <a:xfrm flipV="1">
            <a:off x="8742947" y="2574926"/>
            <a:ext cx="200526" cy="416926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02DD511-A25E-F441-9EB3-9B570AAC59EF}"/>
              </a:ext>
            </a:extLst>
          </p:cNvPr>
          <p:cNvSpPr txBox="1"/>
          <p:nvPr/>
        </p:nvSpPr>
        <p:spPr>
          <a:xfrm>
            <a:off x="8646694" y="2562894"/>
            <a:ext cx="40907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D0DDB0-30CC-DA46-A059-38ED48B84859}"/>
              </a:ext>
            </a:extLst>
          </p:cNvPr>
          <p:cNvSpPr txBox="1"/>
          <p:nvPr/>
        </p:nvSpPr>
        <p:spPr>
          <a:xfrm>
            <a:off x="312821" y="6604084"/>
            <a:ext cx="59195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Source: https://</a:t>
            </a:r>
            <a:r>
              <a:rPr lang="en-US" sz="1050" dirty="0" err="1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magoosh.com</a:t>
            </a: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/</a:t>
            </a:r>
            <a:r>
              <a:rPr lang="en-US" sz="1050" dirty="0" err="1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hs</a:t>
            </a: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/act/2017/states-that-require-the-act-or-sat/</a:t>
            </a:r>
          </a:p>
        </p:txBody>
      </p:sp>
    </p:spTree>
    <p:extLst>
      <p:ext uri="{BB962C8B-B14F-4D97-AF65-F5344CB8AC3E}">
        <p14:creationId xmlns:p14="http://schemas.microsoft.com/office/powerpoint/2010/main" val="2467273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989BC-9230-AC43-852A-8CF6D53B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82525-7942-7A41-8012-D24147D79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College Board should target states with large high school populations but low SAT participation rates and attempt to: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Work with Departments of Education to implement the SAT as a requirement for high school graduation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Implement “college-going” approaches in high schools such as offering Advanced Placement courses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Offer the SAT during regular school hours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Cover all or part of exam fees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D890D7-81AD-6841-8BEC-A8A93788377D}"/>
              </a:ext>
            </a:extLst>
          </p:cNvPr>
          <p:cNvSpPr txBox="1"/>
          <p:nvPr/>
        </p:nvSpPr>
        <p:spPr>
          <a:xfrm>
            <a:off x="312821" y="6604084"/>
            <a:ext cx="59195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Book Antiqua" panose="02040602050305030304" pitchFamily="18" charset="0"/>
              </a:rPr>
              <a:t>Source: Best Practices to Increase SAT Participation: Hanover Research, September 2014</a:t>
            </a:r>
          </a:p>
        </p:txBody>
      </p:sp>
    </p:spTree>
    <p:extLst>
      <p:ext uri="{BB962C8B-B14F-4D97-AF65-F5344CB8AC3E}">
        <p14:creationId xmlns:p14="http://schemas.microsoft.com/office/powerpoint/2010/main" val="1148442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D76C7-378C-3744-B135-D31D9B35C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Requests for Additional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48B21-108B-3A46-9612-E0A18004F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Participation and score data for prior years: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 assess impact of deals / partnerships between College Board and state Departments of Education</a:t>
            </a:r>
          </a:p>
          <a:p>
            <a:pPr lvl="1"/>
            <a:endParaRPr lang="en-US" dirty="0"/>
          </a:p>
          <a:p>
            <a:r>
              <a:rPr lang="en-US" dirty="0"/>
              <a:t>Individual data from each state, for multiple years: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 calculate national-level participation rates and scores over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838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AB060-1F88-AD4F-96B7-6615A2E01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CCB95-5D14-2D4F-89D7-01F37B684D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Question:</a:t>
            </a:r>
            <a:br>
              <a:rPr lang="en-US" dirty="0"/>
            </a:br>
            <a:r>
              <a:rPr lang="en-US" dirty="0"/>
              <a:t>How can the College Board increase SAT participation rates?</a:t>
            </a:r>
          </a:p>
          <a:p>
            <a:endParaRPr lang="en-US" dirty="0"/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Method:</a:t>
            </a:r>
            <a:br>
              <a:rPr lang="en-US" dirty="0"/>
            </a:br>
            <a:r>
              <a:rPr lang="en-US" dirty="0"/>
              <a:t>Analyzed state-level SAT participation rates and performed research on states with high SAT participation rates</a:t>
            </a:r>
          </a:p>
        </p:txBody>
      </p:sp>
    </p:spTree>
    <p:extLst>
      <p:ext uri="{BB962C8B-B14F-4D97-AF65-F5344CB8AC3E}">
        <p14:creationId xmlns:p14="http://schemas.microsoft.com/office/powerpoint/2010/main" val="414973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995C85-435D-D144-9C48-4507FE0A4F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3020ED-1900-9F44-A25C-B68220D32FB0}"/>
              </a:ext>
            </a:extLst>
          </p:cNvPr>
          <p:cNvSpPr txBox="1"/>
          <p:nvPr/>
        </p:nvSpPr>
        <p:spPr>
          <a:xfrm>
            <a:off x="1488830" y="1821774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DCD50A-6244-E84E-BD7C-48DB2FA3DECB}"/>
              </a:ext>
            </a:extLst>
          </p:cNvPr>
          <p:cNvSpPr txBox="1"/>
          <p:nvPr/>
        </p:nvSpPr>
        <p:spPr>
          <a:xfrm>
            <a:off x="5609552" y="103119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619577" y="1955124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61902" y="5369837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DD2B60-2A9E-EC49-AF3F-399F87218B20}"/>
              </a:ext>
            </a:extLst>
          </p:cNvPr>
          <p:cNvSpPr txBox="1"/>
          <p:nvPr/>
        </p:nvSpPr>
        <p:spPr>
          <a:xfrm>
            <a:off x="1232814" y="466974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42598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995C85-435D-D144-9C48-4507FE0A4F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619577" y="1955124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61902" y="5369837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DD2B60-2A9E-EC49-AF3F-399F87218B20}"/>
              </a:ext>
            </a:extLst>
          </p:cNvPr>
          <p:cNvSpPr txBox="1"/>
          <p:nvPr/>
        </p:nvSpPr>
        <p:spPr>
          <a:xfrm>
            <a:off x="1232814" y="466974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8D0EA2F-A253-0042-A7EC-AA956479B738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</p:spTree>
    <p:extLst>
      <p:ext uri="{BB962C8B-B14F-4D97-AF65-F5344CB8AC3E}">
        <p14:creationId xmlns:p14="http://schemas.microsoft.com/office/powerpoint/2010/main" val="3407568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995C85-435D-D144-9C48-4507FE0A4F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619577" y="1955124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61902" y="5369837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DD2B60-2A9E-EC49-AF3F-399F87218B20}"/>
              </a:ext>
            </a:extLst>
          </p:cNvPr>
          <p:cNvSpPr txBox="1"/>
          <p:nvPr/>
        </p:nvSpPr>
        <p:spPr>
          <a:xfrm>
            <a:off x="1232814" y="466974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705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SAT substituted CT’s statewide exam in 2016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87398D-0F64-F045-9D0A-4C821DB0E5D6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</p:spTree>
    <p:extLst>
      <p:ext uri="{BB962C8B-B14F-4D97-AF65-F5344CB8AC3E}">
        <p14:creationId xmlns:p14="http://schemas.microsoft.com/office/powerpoint/2010/main" val="36012135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399064" y="1834013"/>
            <a:ext cx="1827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61902" y="5369837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705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SAT substituted CT’s statewide exam in 2016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B7C70E1-920A-FC40-97BF-27A2B7E7599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A3B7B59-BCD3-3247-967C-27125B5B226B}"/>
              </a:ext>
            </a:extLst>
          </p:cNvPr>
          <p:cNvSpPr txBox="1"/>
          <p:nvPr/>
        </p:nvSpPr>
        <p:spPr>
          <a:xfrm>
            <a:off x="1232814" y="4669749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95%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C5E5AA1-F876-7E4A-9E0E-5D914F136780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</p:spTree>
    <p:extLst>
      <p:ext uri="{BB962C8B-B14F-4D97-AF65-F5344CB8AC3E}">
        <p14:creationId xmlns:p14="http://schemas.microsoft.com/office/powerpoint/2010/main" val="1174136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F995C85-435D-D144-9C48-4507FE0A4F1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399064" y="1834013"/>
            <a:ext cx="1827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61902" y="5369837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100%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705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SAT substituted CT’s statewide exam in 2016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C42CC-CB3E-6F44-B6D9-DAF06710E207}"/>
              </a:ext>
            </a:extLst>
          </p:cNvPr>
          <p:cNvSpPr txBox="1"/>
          <p:nvPr/>
        </p:nvSpPr>
        <p:spPr>
          <a:xfrm>
            <a:off x="1199321" y="4657557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Optional SAT but made free in 2015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3729F34-3092-054E-88C7-72BED92A1365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</p:spTree>
    <p:extLst>
      <p:ext uri="{BB962C8B-B14F-4D97-AF65-F5344CB8AC3E}">
        <p14:creationId xmlns:p14="http://schemas.microsoft.com/office/powerpoint/2010/main" val="1385737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C575512-5042-2049-B656-D77C7B9C21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399064" y="1834013"/>
            <a:ext cx="1827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23844" y="5296193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091064" y="4083962"/>
            <a:ext cx="15686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Book Antiqua" panose="02040602050305030304" pitchFamily="18" charset="0"/>
              </a:rPr>
              <a:t>96%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705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SAT substituted CT’s statewide exam in 2016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C42CC-CB3E-6F44-B6D9-DAF06710E207}"/>
              </a:ext>
            </a:extLst>
          </p:cNvPr>
          <p:cNvSpPr txBox="1"/>
          <p:nvPr/>
        </p:nvSpPr>
        <p:spPr>
          <a:xfrm>
            <a:off x="1199321" y="4657557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Optional SAT but made free in 2015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C33CB04-DF35-9F49-A097-155EC3B0801D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</p:spTree>
    <p:extLst>
      <p:ext uri="{BB962C8B-B14F-4D97-AF65-F5344CB8AC3E}">
        <p14:creationId xmlns:p14="http://schemas.microsoft.com/office/powerpoint/2010/main" val="3766398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C575512-5042-2049-B656-D77C7B9C21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8196"/>
          <a:stretch/>
        </p:blipFill>
        <p:spPr>
          <a:xfrm>
            <a:off x="1103069" y="3683794"/>
            <a:ext cx="1838407" cy="2560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EB36D8-5C83-034C-9716-3D2AF79662C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6329" y="242888"/>
            <a:ext cx="2560320" cy="25603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FCA907-770A-1142-8799-AA05741A5FB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950111" y="242888"/>
            <a:ext cx="2887579" cy="25603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C1BE89D-97A4-4746-9F05-7338144696EB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34527" y="242888"/>
            <a:ext cx="1584198" cy="25603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BCFBD43-8FE5-3746-B434-BC3FEA9EBDB5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323681" y="3683794"/>
            <a:ext cx="1977775" cy="25603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799AE5A-F418-E24D-BB7C-77FE1448DE4C}"/>
              </a:ext>
            </a:extLst>
          </p:cNvPr>
          <p:cNvPicPr>
            <a:picLocks noChangeAspect="1"/>
          </p:cNvPicPr>
          <p:nvPr/>
        </p:nvPicPr>
        <p:blipFill>
          <a:blip r:embed="rId7">
            <a:grayscl/>
          </a:blip>
          <a:stretch>
            <a:fillRect/>
          </a:stretch>
        </p:blipFill>
        <p:spPr>
          <a:xfrm>
            <a:off x="5138713" y="3683794"/>
            <a:ext cx="1977775" cy="25603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DB42F24-C2DF-974E-9BDB-8E9F1A3DD138}"/>
              </a:ext>
            </a:extLst>
          </p:cNvPr>
          <p:cNvSpPr/>
          <p:nvPr/>
        </p:nvSpPr>
        <p:spPr>
          <a:xfrm>
            <a:off x="1294598" y="2845117"/>
            <a:ext cx="1476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Michigan</a:t>
            </a:r>
            <a:endParaRPr lang="en-US" sz="24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811E21-63CE-914D-AD6B-DBD9140E4557}"/>
              </a:ext>
            </a:extLst>
          </p:cNvPr>
          <p:cNvSpPr txBox="1"/>
          <p:nvPr/>
        </p:nvSpPr>
        <p:spPr>
          <a:xfrm>
            <a:off x="9399064" y="1834013"/>
            <a:ext cx="18270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69B17B-D4D5-734D-8B81-589983060FC2}"/>
              </a:ext>
            </a:extLst>
          </p:cNvPr>
          <p:cNvSpPr txBox="1"/>
          <p:nvPr/>
        </p:nvSpPr>
        <p:spPr>
          <a:xfrm>
            <a:off x="5323844" y="5296193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FB3FE1-1EDF-A042-ABB8-B349FE0CE507}"/>
              </a:ext>
            </a:extLst>
          </p:cNvPr>
          <p:cNvSpPr txBox="1"/>
          <p:nvPr/>
        </p:nvSpPr>
        <p:spPr>
          <a:xfrm>
            <a:off x="10218606" y="4093187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High school students must take free SAT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776976F-BCD1-784F-910F-F82509278970}"/>
              </a:ext>
            </a:extLst>
          </p:cNvPr>
          <p:cNvSpPr/>
          <p:nvPr/>
        </p:nvSpPr>
        <p:spPr>
          <a:xfrm>
            <a:off x="5714883" y="2845116"/>
            <a:ext cx="18277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Connecticut</a:t>
            </a:r>
            <a:endParaRPr lang="en-US" sz="2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EB835B-615C-684A-9049-1F9E65121DD5}"/>
              </a:ext>
            </a:extLst>
          </p:cNvPr>
          <p:cNvSpPr/>
          <p:nvPr/>
        </p:nvSpPr>
        <p:spPr>
          <a:xfrm>
            <a:off x="9749790" y="2845116"/>
            <a:ext cx="978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Idaho</a:t>
            </a:r>
            <a:endParaRPr lang="en-US" sz="2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B3A1E19-AB52-5540-99B5-D922E4FA38C2}"/>
              </a:ext>
            </a:extLst>
          </p:cNvPr>
          <p:cNvSpPr/>
          <p:nvPr/>
        </p:nvSpPr>
        <p:spPr>
          <a:xfrm>
            <a:off x="1509399" y="6176779"/>
            <a:ext cx="1047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Maine</a:t>
            </a:r>
            <a:endParaRPr lang="en-US" sz="2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BF21E96-07C6-C445-B4F6-8EBA1257B960}"/>
              </a:ext>
            </a:extLst>
          </p:cNvPr>
          <p:cNvSpPr/>
          <p:nvPr/>
        </p:nvSpPr>
        <p:spPr>
          <a:xfrm>
            <a:off x="9083705" y="6164575"/>
            <a:ext cx="24577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New Hampshire</a:t>
            </a:r>
            <a:endParaRPr lang="en-US" sz="2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84496FF-FA07-4D45-8B86-88B7FF24B550}"/>
              </a:ext>
            </a:extLst>
          </p:cNvPr>
          <p:cNvSpPr/>
          <p:nvPr/>
        </p:nvSpPr>
        <p:spPr>
          <a:xfrm>
            <a:off x="5398219" y="6176779"/>
            <a:ext cx="14943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latin typeface="Book Antiqua" panose="02040602050305030304" pitchFamily="18" charset="0"/>
              </a:rPr>
              <a:t>Delaware</a:t>
            </a:r>
            <a:endParaRPr lang="en-US" sz="2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7F65EF-71C7-1043-9C48-3442C5480FA8}"/>
              </a:ext>
            </a:extLst>
          </p:cNvPr>
          <p:cNvSpPr txBox="1"/>
          <p:nvPr/>
        </p:nvSpPr>
        <p:spPr>
          <a:xfrm>
            <a:off x="1383399" y="1597014"/>
            <a:ext cx="1749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Underbid ACT by $15M in 2015; offered free during school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F5EB47B-DA10-B54A-A63C-0FB1046E9DD9}"/>
              </a:ext>
            </a:extLst>
          </p:cNvPr>
          <p:cNvSpPr txBox="1"/>
          <p:nvPr/>
        </p:nvSpPr>
        <p:spPr>
          <a:xfrm>
            <a:off x="5609552" y="1031199"/>
            <a:ext cx="17056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SAT substituted CT’s statewide exam in 2016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4C42CC-CB3E-6F44-B6D9-DAF06710E207}"/>
              </a:ext>
            </a:extLst>
          </p:cNvPr>
          <p:cNvSpPr txBox="1"/>
          <p:nvPr/>
        </p:nvSpPr>
        <p:spPr>
          <a:xfrm>
            <a:off x="1199321" y="4657557"/>
            <a:ext cx="1568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Book Antiqua" panose="02040602050305030304" pitchFamily="18" charset="0"/>
              </a:rPr>
              <a:t>Optional SAT but made free in 2015</a:t>
            </a:r>
          </a:p>
        </p:txBody>
      </p:sp>
    </p:spTree>
    <p:extLst>
      <p:ext uri="{BB962C8B-B14F-4D97-AF65-F5344CB8AC3E}">
        <p14:creationId xmlns:p14="http://schemas.microsoft.com/office/powerpoint/2010/main" val="1366386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492</Words>
  <Application>Microsoft Macintosh PowerPoint</Application>
  <PresentationFormat>Widescreen</PresentationFormat>
  <Paragraphs>116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Book Antiqua</vt:lpstr>
      <vt:lpstr>Calibri</vt:lpstr>
      <vt:lpstr>Office Theme</vt:lpstr>
      <vt:lpstr>SAT Participation Rates</vt:lpstr>
      <vt:lpstr>Background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Make the SAT a requirement for graduation</vt:lpstr>
      <vt:lpstr>Fewer than half of states in the U.S. have SAT participation rates over 50%</vt:lpstr>
      <vt:lpstr>States Requiring ACT, SAT or Both</vt:lpstr>
      <vt:lpstr>Recommendation</vt:lpstr>
      <vt:lpstr>Requests for Additional Data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SAT Participation Rates</dc:title>
  <dc:creator>Naman Bhandari</dc:creator>
  <cp:lastModifiedBy>Naman Bhandari</cp:lastModifiedBy>
  <cp:revision>16</cp:revision>
  <dcterms:created xsi:type="dcterms:W3CDTF">2018-08-10T02:33:59Z</dcterms:created>
  <dcterms:modified xsi:type="dcterms:W3CDTF">2018-08-10T06:06:09Z</dcterms:modified>
</cp:coreProperties>
</file>

<file path=docProps/thumbnail.jpeg>
</file>